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4"/>
    <p:restoredTop sz="94681"/>
  </p:normalViewPr>
  <p:slideViewPr>
    <p:cSldViewPr snapToGrid="0">
      <p:cViewPr>
        <p:scale>
          <a:sx n="138" d="100"/>
          <a:sy n="138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DEFDE-D1FF-A145-A51C-1720F0530B4B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A9DCF-56DD-3A4E-805F-7E612DEB4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5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A9DCF-56DD-3A4E-805F-7E612DEB40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5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2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1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2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018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96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73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9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9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9/25/25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8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9/25/25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uggingface.co/spaces/astroani/Triip-ai-travel-planner-ap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huggingface.co/astroan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s://triip-92d739e2.base44.app/" TargetMode="External"/><Relationship Id="rId2" Type="http://schemas.openxmlformats.org/officeDocument/2006/relationships/hyperlink" Target="https://stitch.withgoogle.com/projects/1248137038837167800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crow-crisp-20558981.figma.site/" TargetMode="Externa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X37q_E0buPHbt-GX7bCj_i4CmAdbGzLk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AjiTUvAi0pwEYulwB6whP5vPC5ECA6_2/view?usp=shar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D4fkE4r4oAol2Jazlrux-_JGV6R2IjGw/view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847B-D005-2314-A147-DD2980F4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791" y="2203645"/>
            <a:ext cx="10318418" cy="1596494"/>
          </a:xfrm>
        </p:spPr>
        <p:txBody>
          <a:bodyPr/>
          <a:lstStyle/>
          <a:p>
            <a:r>
              <a:rPr lang="en-IN" dirty="0"/>
              <a:t>Triip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7D4E2-8B77-35C8-0C47-513F62C18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6625" y="3646314"/>
            <a:ext cx="5315485" cy="742279"/>
          </a:xfrm>
        </p:spPr>
        <p:txBody>
          <a:bodyPr>
            <a:normAutofit/>
          </a:bodyPr>
          <a:lstStyle/>
          <a:p>
            <a:r>
              <a:rPr lang="en-IN" sz="1600" dirty="0"/>
              <a:t>AI Travel Copilot for Gen Z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BB63-75DF-8A9B-0DB8-C5625804C0F0}"/>
              </a:ext>
            </a:extLst>
          </p:cNvPr>
          <p:cNvSpPr txBox="1"/>
          <p:nvPr/>
        </p:nvSpPr>
        <p:spPr>
          <a:xfrm>
            <a:off x="965676" y="6323888"/>
            <a:ext cx="262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Project Submission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DA5CA-ECE4-971F-2E91-EBB62F3BB047}"/>
              </a:ext>
            </a:extLst>
          </p:cNvPr>
          <p:cNvSpPr txBox="1"/>
          <p:nvPr/>
        </p:nvSpPr>
        <p:spPr>
          <a:xfrm>
            <a:off x="1005107" y="5954556"/>
            <a:ext cx="365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Arnab Das | </a:t>
            </a:r>
            <a:r>
              <a:rPr lang="en-IN" sz="1200" b="1" dirty="0"/>
              <a:t>Student code : iitp_pm_2504495</a:t>
            </a:r>
          </a:p>
        </p:txBody>
      </p:sp>
      <p:pic>
        <p:nvPicPr>
          <p:cNvPr id="8" name="Picture 7" descr="A person with a beard&#10;&#10;AI-generated content may be incorrect.">
            <a:extLst>
              <a:ext uri="{FF2B5EF4-FFF2-40B4-BE49-F238E27FC236}">
                <a16:creationId xmlns:a16="http://schemas.microsoft.com/office/drawing/2014/main" id="{2E276826-93F3-0966-D5A6-C73789BF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4" y="6004574"/>
            <a:ext cx="624634" cy="6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3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F31F-5711-7C3B-02D9-CE5B9EC9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829277" cy="1702054"/>
          </a:xfrm>
        </p:spPr>
        <p:txBody>
          <a:bodyPr>
            <a:normAutofit/>
          </a:bodyPr>
          <a:lstStyle/>
          <a:p>
            <a:r>
              <a:rPr lang="en-IN" sz="5400" dirty="0"/>
              <a:t>Our Live AI Model &amp; Custom Dataset 🚀</a:t>
            </a:r>
            <a:endParaRPr lang="en-US" sz="5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6617F4-8D63-BD26-231D-E2FEAA6D65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0951" y="1951672"/>
            <a:ext cx="968937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successfully fine-tuned a Gemma model using PEFT/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The working model is live on Hugging Face.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model was trained on our custom-built dataset of Indian travel itineraries to ensure quality.</a:t>
            </a:r>
          </a:p>
        </p:txBody>
      </p:sp>
      <p:pic>
        <p:nvPicPr>
          <p:cNvPr id="6" name="Picture 5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F3C2B048-2693-8D77-407C-1C6705C5C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3581198"/>
            <a:ext cx="5560142" cy="307596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625B91CC-6DFA-C5BB-F1BC-415B083C5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548" y="3581198"/>
            <a:ext cx="3895643" cy="3075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6E7EEB-4F28-5D3C-BD98-5A4CF18E387E}"/>
              </a:ext>
            </a:extLst>
          </p:cNvPr>
          <p:cNvSpPr txBox="1"/>
          <p:nvPr/>
        </p:nvSpPr>
        <p:spPr>
          <a:xfrm>
            <a:off x="10230401" y="6657159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Click on Image to re-direct</a:t>
            </a:r>
          </a:p>
        </p:txBody>
      </p:sp>
    </p:spTree>
    <p:extLst>
      <p:ext uri="{BB962C8B-B14F-4D97-AF65-F5344CB8AC3E}">
        <p14:creationId xmlns:p14="http://schemas.microsoft.com/office/powerpoint/2010/main" val="178943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577A-88C2-3AE3-C2B4-BA920306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10309585" cy="1640894"/>
          </a:xfrm>
        </p:spPr>
        <p:txBody>
          <a:bodyPr anchor="t">
            <a:normAutofit/>
          </a:bodyPr>
          <a:lstStyle/>
          <a:p>
            <a:r>
              <a:rPr lang="en-IN" dirty="0"/>
              <a:t>System Architecture: From MVP to Scale 🏗️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EDC0F0-4E7E-978A-1AC8-FE3E7D4C07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1679" y="2286001"/>
            <a:ext cx="3384330" cy="39408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MVP Architecture (Current):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Fully hosted on the Hugging Face ecosystem for rapid prototyping.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Production Architecture (Future):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 scalable 3-tier system designed for growth.</a:t>
            </a:r>
          </a:p>
        </p:txBody>
      </p:sp>
      <p:pic>
        <p:nvPicPr>
          <p:cNvPr id="8" name="Picture 7" descr="A diagram of a company&#10;&#10;AI-generated content may be incorrect.">
            <a:extLst>
              <a:ext uri="{FF2B5EF4-FFF2-40B4-BE49-F238E27FC236}">
                <a16:creationId xmlns:a16="http://schemas.microsoft.com/office/drawing/2014/main" id="{262CC418-D363-5EE8-F076-02667275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40" b="6712"/>
          <a:stretch>
            <a:fillRect/>
          </a:stretch>
        </p:blipFill>
        <p:spPr>
          <a:xfrm>
            <a:off x="5565799" y="1929253"/>
            <a:ext cx="5995465" cy="42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1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0F7-3FF6-AC51-5E65-43246DEA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UX Showcase: From Idea to Interface 📱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AB0C9A3-7862-C9B1-4C79-123799AEA5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1678" y="1970874"/>
            <a:ext cx="101783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slide showcases the evolution of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from basic wireframes to a polished, user-friendly design.</a:t>
            </a:r>
          </a:p>
        </p:txBody>
      </p:sp>
      <p:pic>
        <p:nvPicPr>
          <p:cNvPr id="6" name="Picture 5" descr="Screens screenshot of a mobile app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38C4927E-6E46-142F-C304-6DA888F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13" y="2974774"/>
            <a:ext cx="5110809" cy="2733568"/>
          </a:xfrm>
          <a:prstGeom prst="rect">
            <a:avLst/>
          </a:prstGeom>
        </p:spPr>
      </p:pic>
      <p:pic>
        <p:nvPicPr>
          <p:cNvPr id="8" name="Picture 7" descr="A screenshot of a phon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0902C037-3DDA-3CE4-22ED-7D9E27ED6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561" y="3060247"/>
            <a:ext cx="1307458" cy="2565550"/>
          </a:xfrm>
          <a:prstGeom prst="rect">
            <a:avLst/>
          </a:prstGeom>
        </p:spPr>
      </p:pic>
      <p:pic>
        <p:nvPicPr>
          <p:cNvPr id="10" name="Picture 9" descr="A screenshot of a mobile devic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18B56C96-085D-A526-E487-BAF6B64E5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019" y="3060248"/>
            <a:ext cx="1281657" cy="25626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E8747B-9871-BF30-59AE-CD806A6F18AD}"/>
              </a:ext>
            </a:extLst>
          </p:cNvPr>
          <p:cNvSpPr txBox="1"/>
          <p:nvPr/>
        </p:nvSpPr>
        <p:spPr>
          <a:xfrm>
            <a:off x="9372571" y="6611779"/>
            <a:ext cx="25138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000" dirty="0">
                <a:solidFill>
                  <a:schemeClr val="tx2"/>
                </a:solidFill>
                <a:latin typeface="Arial" panose="020B0604020202020204" pitchFamily="34" charset="0"/>
              </a:rPr>
              <a:t>Click on Images to land on design pages.</a:t>
            </a:r>
            <a:endParaRPr lang="en-US" sz="1000" dirty="0">
              <a:solidFill>
                <a:schemeClr val="tx2"/>
              </a:solidFill>
            </a:endParaRPr>
          </a:p>
        </p:txBody>
      </p:sp>
      <p:pic>
        <p:nvPicPr>
          <p:cNvPr id="15" name="Picture 14" descr="A screenshot of a phone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7FA9731E-FFAB-59EA-7082-44A66DBC6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1616" y="3060247"/>
            <a:ext cx="1376745" cy="2562623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0E02BB76-2048-5200-0132-4A0CA64446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6095" y="3060248"/>
            <a:ext cx="1315521" cy="2562622"/>
          </a:xfrm>
          <a:prstGeom prst="rect">
            <a:avLst/>
          </a:prstGeom>
        </p:spPr>
      </p:pic>
      <p:sp>
        <p:nvSpPr>
          <p:cNvPr id="18" name="Bent Arrow 17">
            <a:extLst>
              <a:ext uri="{FF2B5EF4-FFF2-40B4-BE49-F238E27FC236}">
                <a16:creationId xmlns:a16="http://schemas.microsoft.com/office/drawing/2014/main" id="{374F4F47-C935-E8D7-CC3E-D490B9F9325B}"/>
              </a:ext>
            </a:extLst>
          </p:cNvPr>
          <p:cNvSpPr/>
          <p:nvPr/>
        </p:nvSpPr>
        <p:spPr>
          <a:xfrm rot="18379730" flipV="1">
            <a:off x="5911126" y="5534357"/>
            <a:ext cx="550244" cy="59246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C2D90875-44F5-7240-C09C-B94D1150C43B}"/>
              </a:ext>
            </a:extLst>
          </p:cNvPr>
          <p:cNvSpPr/>
          <p:nvPr/>
        </p:nvSpPr>
        <p:spPr>
          <a:xfrm rot="2296313">
            <a:off x="8681422" y="2671454"/>
            <a:ext cx="589553" cy="47427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A23211-89FA-D40D-18C5-604A5289224E}"/>
              </a:ext>
            </a:extLst>
          </p:cNvPr>
          <p:cNvSpPr txBox="1"/>
          <p:nvPr/>
        </p:nvSpPr>
        <p:spPr>
          <a:xfrm>
            <a:off x="2813144" y="5708342"/>
            <a:ext cx="14593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Lo-fidelity Wireframes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BABC3C-EBDC-6B11-833D-EFF7574C303D}"/>
              </a:ext>
            </a:extLst>
          </p:cNvPr>
          <p:cNvSpPr txBox="1"/>
          <p:nvPr/>
        </p:nvSpPr>
        <p:spPr>
          <a:xfrm>
            <a:off x="6542591" y="2811099"/>
            <a:ext cx="2012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High-fidelity Clickable Wireframes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AEAC69-1C2C-14E9-549D-6CEBD92BCCFB}"/>
              </a:ext>
            </a:extLst>
          </p:cNvPr>
          <p:cNvSpPr txBox="1"/>
          <p:nvPr/>
        </p:nvSpPr>
        <p:spPr>
          <a:xfrm>
            <a:off x="9295188" y="5622870"/>
            <a:ext cx="20128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Working Prototype</a:t>
            </a:r>
          </a:p>
        </p:txBody>
      </p:sp>
    </p:spTree>
    <p:extLst>
      <p:ext uri="{BB962C8B-B14F-4D97-AF65-F5344CB8AC3E}">
        <p14:creationId xmlns:p14="http://schemas.microsoft.com/office/powerpoint/2010/main" val="75092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DFEFC0-99B4-4D27-9168-1B2F659A3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2C20081-2005-4B05-BEA4-EB8D4C90A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D0B6A-3A2B-A600-EFE2-6855DF94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20" y="2443989"/>
            <a:ext cx="10845622" cy="16031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pc="800" dirty="0">
                <a:solidFill>
                  <a:srgbClr val="2A1A00"/>
                </a:solidFill>
              </a:rPr>
              <a:t>Stakeholder Briefing:</a:t>
            </a:r>
            <a:br>
              <a:rPr lang="en-US" spc="800" dirty="0">
                <a:solidFill>
                  <a:srgbClr val="2A1A00"/>
                </a:solidFill>
              </a:rPr>
            </a:br>
            <a:r>
              <a:rPr lang="en-US" spc="800" dirty="0">
                <a:solidFill>
                  <a:srgbClr val="2A1A00"/>
                </a:solidFill>
              </a:rPr>
              <a:t>The </a:t>
            </a:r>
            <a:r>
              <a:rPr lang="en-US" spc="800" dirty="0" err="1">
                <a:solidFill>
                  <a:srgbClr val="2A1A00"/>
                </a:solidFill>
              </a:rPr>
              <a:t>Triip</a:t>
            </a:r>
            <a:r>
              <a:rPr lang="en-US" spc="800" dirty="0">
                <a:solidFill>
                  <a:srgbClr val="2A1A00"/>
                </a:solidFill>
              </a:rPr>
              <a:t> Value Proposition</a:t>
            </a:r>
          </a:p>
        </p:txBody>
      </p:sp>
      <p:pic>
        <p:nvPicPr>
          <p:cNvPr id="17" name="Graphic 16" descr="Users">
            <a:extLst>
              <a:ext uri="{FF2B5EF4-FFF2-40B4-BE49-F238E27FC236}">
                <a16:creationId xmlns:a16="http://schemas.microsoft.com/office/drawing/2014/main" id="{FF0CBCDA-9AF3-696F-5679-5EE76AE8F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119" y="-157253"/>
            <a:ext cx="2951225" cy="29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A527-743C-FCD2-8649-9295F433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59475"/>
            <a:ext cx="10178322" cy="1492132"/>
          </a:xfrm>
        </p:spPr>
        <p:txBody>
          <a:bodyPr/>
          <a:lstStyle/>
          <a:p>
            <a:pPr algn="ctr"/>
            <a:r>
              <a:rPr lang="en-IN" dirty="0"/>
              <a:t>Our Goals &amp; How We Measure Success 🎯</a:t>
            </a:r>
            <a:endParaRPr lang="en-US" dirty="0"/>
          </a:p>
        </p:txBody>
      </p:sp>
      <p:pic>
        <p:nvPicPr>
          <p:cNvPr id="6" name="Picture 5" descr="A screenshot of a key metrics&#10;&#10;AI-generated content may be incorrect.">
            <a:extLst>
              <a:ext uri="{FF2B5EF4-FFF2-40B4-BE49-F238E27FC236}">
                <a16:creationId xmlns:a16="http://schemas.microsoft.com/office/drawing/2014/main" id="{34718676-E23A-ACDC-BA7E-99E70AC5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43" r="18679" b="-70"/>
          <a:stretch>
            <a:fillRect/>
          </a:stretch>
        </p:blipFill>
        <p:spPr>
          <a:xfrm>
            <a:off x="2480038" y="2456407"/>
            <a:ext cx="7721600" cy="351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9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D421-C5CB-DD5F-AE22-8A15C9B9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68712"/>
            <a:ext cx="10178322" cy="1492132"/>
          </a:xfrm>
        </p:spPr>
        <p:txBody>
          <a:bodyPr/>
          <a:lstStyle/>
          <a:p>
            <a:pPr algn="ctr"/>
            <a:r>
              <a:rPr lang="en-IN" dirty="0"/>
              <a:t>Our Commitment to </a:t>
            </a:r>
            <a:br>
              <a:rPr lang="en-IN" dirty="0"/>
            </a:br>
            <a:r>
              <a:rPr lang="en-IN" dirty="0"/>
              <a:t>Responsible AI 🙏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955BC4-716D-540B-62B8-0CE25D5C0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462" b="10090"/>
          <a:stretch>
            <a:fillRect/>
          </a:stretch>
        </p:blipFill>
        <p:spPr>
          <a:xfrm>
            <a:off x="3832912" y="2160844"/>
            <a:ext cx="5015854" cy="4085323"/>
          </a:xfrm>
        </p:spPr>
      </p:pic>
    </p:spTree>
    <p:extLst>
      <p:ext uri="{BB962C8B-B14F-4D97-AF65-F5344CB8AC3E}">
        <p14:creationId xmlns:p14="http://schemas.microsoft.com/office/powerpoint/2010/main" val="3324201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2404-3C6A-35A1-E509-54B0792C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57381"/>
            <a:ext cx="10178322" cy="1015535"/>
          </a:xfrm>
        </p:spPr>
        <p:txBody>
          <a:bodyPr/>
          <a:lstStyle/>
          <a:p>
            <a:pPr algn="ctr"/>
            <a:r>
              <a:rPr lang="en-IN" dirty="0"/>
              <a:t>An Experience Built for Gen Z 😊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6B91D4-2F4A-CF55-1AA7-ADCDAB213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80" t="26634" r="8372"/>
          <a:stretch>
            <a:fillRect/>
          </a:stretch>
        </p:blipFill>
        <p:spPr>
          <a:xfrm>
            <a:off x="1323794" y="1579419"/>
            <a:ext cx="10034090" cy="4862946"/>
          </a:xfrm>
        </p:spPr>
      </p:pic>
    </p:spTree>
    <p:extLst>
      <p:ext uri="{BB962C8B-B14F-4D97-AF65-F5344CB8AC3E}">
        <p14:creationId xmlns:p14="http://schemas.microsoft.com/office/powerpoint/2010/main" val="280895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506B-2235-48D0-FB48-6C6FC54D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09599"/>
            <a:ext cx="10178322" cy="1264917"/>
          </a:xfrm>
        </p:spPr>
        <p:txBody>
          <a:bodyPr/>
          <a:lstStyle/>
          <a:p>
            <a:pPr algn="ctr"/>
            <a:r>
              <a:rPr lang="en-US" dirty="0"/>
              <a:t>Implementation Plan &amp; Roadmap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75682-E2D2-F9C7-8124-470812F49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062" t="27629" r="2062" b="36102"/>
          <a:stretch>
            <a:fillRect/>
          </a:stretch>
        </p:blipFill>
        <p:spPr>
          <a:xfrm>
            <a:off x="1496517" y="1874516"/>
            <a:ext cx="9688644" cy="36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E2ED-3E6B-7D93-D249-66C34C2E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11200"/>
            <a:ext cx="10178322" cy="1163317"/>
          </a:xfrm>
        </p:spPr>
        <p:txBody>
          <a:bodyPr/>
          <a:lstStyle/>
          <a:p>
            <a:pPr algn="ctr"/>
            <a:r>
              <a:rPr lang="en-IN" dirty="0"/>
              <a:t>Conclusion &amp; Future 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FF46-F10B-EF76-1524-CE8902B2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80553"/>
            <a:ext cx="10178322" cy="909781"/>
          </a:xfrm>
        </p:spPr>
        <p:txBody>
          <a:bodyPr/>
          <a:lstStyle/>
          <a:p>
            <a:pPr marL="0" indent="0" algn="just">
              <a:buNone/>
            </a:pPr>
            <a:r>
              <a:rPr lang="en-IN" b="1" dirty="0"/>
              <a:t>Conclusion:</a:t>
            </a:r>
            <a:r>
              <a:rPr lang="en-IN" dirty="0"/>
              <a:t> Triip is uniquely positioned to capture the Gen Z travel market. Our successful MVP proves our readiness for the next phase of growth.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853ECF-DF8D-25A3-426C-DA6F1ADA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095" b="13814"/>
          <a:stretch>
            <a:fillRect/>
          </a:stretch>
        </p:blipFill>
        <p:spPr>
          <a:xfrm>
            <a:off x="2697018" y="2590334"/>
            <a:ext cx="6797964" cy="40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0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rminator 7">
            <a:extLst>
              <a:ext uri="{FF2B5EF4-FFF2-40B4-BE49-F238E27FC236}">
                <a16:creationId xmlns:a16="http://schemas.microsoft.com/office/drawing/2014/main" id="{40543229-558C-DA93-AA43-E4ADBF8526B6}"/>
              </a:ext>
            </a:extLst>
          </p:cNvPr>
          <p:cNvSpPr/>
          <p:nvPr/>
        </p:nvSpPr>
        <p:spPr>
          <a:xfrm>
            <a:off x="5477163" y="4984443"/>
            <a:ext cx="1237673" cy="355044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BD9C1-592D-7D65-1C1F-5C7CA745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803563"/>
            <a:ext cx="10178322" cy="822037"/>
          </a:xfrm>
        </p:spPr>
        <p:txBody>
          <a:bodyPr/>
          <a:lstStyle/>
          <a:p>
            <a:pPr algn="ctr"/>
            <a:r>
              <a:rPr lang="en-IN" dirty="0"/>
              <a:t>Q&amp;A 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9B2E-76B8-2900-B57B-77A38C8E8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798618"/>
            <a:ext cx="9628758" cy="11360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Any QUESTIONS ?</a:t>
            </a:r>
            <a:br>
              <a:rPr lang="en-US" sz="4000" b="1" dirty="0"/>
            </a:br>
            <a:r>
              <a:rPr lang="en-US" sz="1200" b="1" dirty="0"/>
              <a:t>Feel Free to </a:t>
            </a:r>
            <a:r>
              <a:rPr lang="en-US" sz="1200" b="1"/>
              <a:t>Ask Anything</a:t>
            </a:r>
            <a:r>
              <a:rPr lang="en-US" sz="1200" b="1" dirty="0"/>
              <a:t>. Thank You.</a:t>
            </a:r>
          </a:p>
          <a:p>
            <a:pPr marL="0" indent="0" algn="ctr">
              <a:buNone/>
            </a:pPr>
            <a:endParaRPr lang="en-US" sz="1200" b="1" dirty="0"/>
          </a:p>
          <a:p>
            <a:pPr marL="0" indent="0" algn="ctr">
              <a:buNone/>
            </a:pP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CF1CF9-8181-38F0-FA6C-A8CF0170B878}"/>
              </a:ext>
            </a:extLst>
          </p:cNvPr>
          <p:cNvSpPr txBox="1"/>
          <p:nvPr/>
        </p:nvSpPr>
        <p:spPr>
          <a:xfrm>
            <a:off x="4342859" y="4631600"/>
            <a:ext cx="3506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 Module 4 Final Submission Folder Access: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189BB-C08F-9EAB-6DBE-EAC162B82194}"/>
              </a:ext>
            </a:extLst>
          </p:cNvPr>
          <p:cNvSpPr txBox="1"/>
          <p:nvPr/>
        </p:nvSpPr>
        <p:spPr>
          <a:xfrm>
            <a:off x="5477163" y="4970155"/>
            <a:ext cx="1237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53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8D68-C727-FEC0-9569-F8F5A8F5E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128045"/>
            <a:ext cx="10178322" cy="74647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Agenda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544080-D8E7-225B-2BCB-6DB5D61274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20114" y="1898137"/>
            <a:ext cx="904144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Overview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Product Requirements Document (PRD) Summary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UX Showcase &amp; Prototypes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Technical Decision Document (TDD)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 Briefing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Goals &amp; Success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Responsible AI &amp; Trust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The Gen Z User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4. 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onclusion &amp; Future Roadmap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7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0A16-B244-A5E6-36E6-BF8A9E0D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59" y="1760434"/>
            <a:ext cx="10178322" cy="914401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Executive Summary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D7502E-FDA5-8EAD-7FB6-813ADA08A4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4332" y="2834066"/>
            <a:ext cx="816137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❓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Problem: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 Z travelers face "analysis paralysis" from overwhelming online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💡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Solution: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generative AI "Travel Copilot" that delivers customized, trustworthy itineraries in seconds.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sz="1800" dirty="0">
                <a:solidFill>
                  <a:schemeClr val="tx1"/>
                </a:solidFill>
                <a:latin typeface="Arial" panose="020B0604020202020204" pitchFamily="34" charset="0"/>
              </a:rPr>
              <a:t>📈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Impact: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 provide a delightful, fast, and responsible planning experience, backed by a successfully implemented, fine-tuned AI model.</a:t>
            </a:r>
          </a:p>
        </p:txBody>
      </p:sp>
    </p:spTree>
    <p:extLst>
      <p:ext uri="{BB962C8B-B14F-4D97-AF65-F5344CB8AC3E}">
        <p14:creationId xmlns:p14="http://schemas.microsoft.com/office/powerpoint/2010/main" val="346442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4998-4443-FC44-4AC1-C6581D44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75" y="888762"/>
            <a:ext cx="10178322" cy="1779469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Comprehensive </a:t>
            </a:r>
            <a:br>
              <a:rPr lang="en-IN" b="1" dirty="0"/>
            </a:br>
            <a:r>
              <a:rPr lang="en-IN" b="1" dirty="0"/>
              <a:t>Product 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FF585-F7C2-B0F2-EBEC-254872D05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75" y="4433131"/>
            <a:ext cx="10178322" cy="504201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View Full Product Requirement Document (PRD)</a:t>
            </a:r>
            <a:endParaRPr lang="en-US" dirty="0"/>
          </a:p>
        </p:txBody>
      </p:sp>
      <p:sp>
        <p:nvSpPr>
          <p:cNvPr id="4" name="Terminator 3">
            <a:hlinkClick r:id="rId2"/>
            <a:extLst>
              <a:ext uri="{FF2B5EF4-FFF2-40B4-BE49-F238E27FC236}">
                <a16:creationId xmlns:a16="http://schemas.microsoft.com/office/drawing/2014/main" id="{9F1D4960-C915-D739-727C-469A4BFC48B0}"/>
              </a:ext>
            </a:extLst>
          </p:cNvPr>
          <p:cNvSpPr/>
          <p:nvPr/>
        </p:nvSpPr>
        <p:spPr>
          <a:xfrm>
            <a:off x="5690074" y="4937332"/>
            <a:ext cx="1273323" cy="29910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14030-E30E-74D5-5865-5583AF6FFE4E}"/>
              </a:ext>
            </a:extLst>
          </p:cNvPr>
          <p:cNvSpPr txBox="1"/>
          <p:nvPr/>
        </p:nvSpPr>
        <p:spPr>
          <a:xfrm>
            <a:off x="1533969" y="2967335"/>
            <a:ext cx="959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To understand </a:t>
            </a:r>
            <a:r>
              <a:rPr lang="en-IN" b="1" dirty="0"/>
              <a:t>what</a:t>
            </a:r>
            <a:r>
              <a:rPr lang="en-IN" dirty="0"/>
              <a:t> we're building and </a:t>
            </a:r>
            <a:r>
              <a:rPr lang="en-IN" b="1" dirty="0"/>
              <a:t>why</a:t>
            </a:r>
            <a:r>
              <a:rPr lang="en-IN" dirty="0"/>
              <a:t>, we created a detailed Product Requirements Document (PRD). The following slides dive into the key highlights, from the market gap to our target users. The complete document is linked below for a deeper dive.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8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9B13-6253-6E5E-F446-923D6E35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150" y="297651"/>
            <a:ext cx="10767700" cy="1059763"/>
          </a:xfrm>
        </p:spPr>
        <p:txBody>
          <a:bodyPr anchor="b">
            <a:normAutofit/>
          </a:bodyPr>
          <a:lstStyle/>
          <a:p>
            <a:pPr algn="ctr"/>
            <a:r>
              <a:rPr lang="en-IN" b="1" dirty="0"/>
              <a:t>The Problem &amp; The Market Gap</a:t>
            </a:r>
            <a:endParaRPr lang="en-US" b="1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21ED7FA-CFBF-CA1F-5171-DF16AA3D16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10539" y="2052069"/>
            <a:ext cx="366226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Key Statistic (make this large):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72%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 Gen Z travelers feel overwhelmed by travel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The Gap: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Competitors like Google Travel, Make My Trip (MMT), blogs, and generic AI are too broad, slow, or untrustworthy for Gen Z's specific needs.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2"/>
                </a:solidFill>
                <a:latin typeface="Arial" panose="020B0604020202020204" pitchFamily="34" charset="0"/>
              </a:rPr>
              <a:t>Not everything is fast and integrated to match the vibe of our Gen Z users.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9100BE-A0F3-48D3-0584-8524CC87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28" r="6657"/>
          <a:stretch>
            <a:fillRect/>
          </a:stretch>
        </p:blipFill>
        <p:spPr>
          <a:xfrm>
            <a:off x="1296697" y="1357414"/>
            <a:ext cx="6683521" cy="538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DB5D-E09E-A351-1050-0A1C4B1D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10247596" cy="1737877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Our Solution: </a:t>
            </a:r>
            <a:br>
              <a:rPr lang="en-IN" dirty="0"/>
            </a:br>
            <a:r>
              <a:rPr lang="en-IN" dirty="0" err="1"/>
              <a:t>TRiip</a:t>
            </a:r>
            <a:r>
              <a:rPr lang="en-IN" dirty="0"/>
              <a:t> The AI Travel Copilot ✨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053D07-B1B7-DCBC-A47B-258E75DE2A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8582" y="3423689"/>
            <a:ext cx="4147127" cy="2905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Value Prop: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 Gen Z-friendly, instant travel buddy for hassle-free planning."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device&#10;&#10;AI-generated content may be incorrect.">
            <a:extLst>
              <a:ext uri="{FF2B5EF4-FFF2-40B4-BE49-F238E27FC236}">
                <a16:creationId xmlns:a16="http://schemas.microsoft.com/office/drawing/2014/main" id="{953F149F-E21D-4E3E-FED5-31FB0DE4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50" r="2" b="14734"/>
          <a:stretch>
            <a:fillRect/>
          </a:stretch>
        </p:blipFill>
        <p:spPr>
          <a:xfrm>
            <a:off x="5835894" y="2290618"/>
            <a:ext cx="5817734" cy="40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060C-FE53-DDB7-96FC-E9183516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8494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Understanding Our Users: </a:t>
            </a:r>
            <a:br>
              <a:rPr lang="en-US" altLang="en-US" dirty="0"/>
            </a:br>
            <a:r>
              <a:rPr lang="en-US" altLang="en-US" dirty="0"/>
              <a:t>Gen Z Personas 👥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62847D-D9BA-D3FE-F402-FB756879E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41887" y="2638278"/>
            <a:ext cx="5188113" cy="29742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Anya (The Student Explorer 🎒):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Budget-driven, seeks social fun.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Ben (The Young Professional 👔):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Time-poor, seeks efficient, unique getaways.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Chloe (The Eco-Conscious Traveler 🌍):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Value-driven, seeks sustainable, cultural trips.</a:t>
            </a:r>
          </a:p>
        </p:txBody>
      </p:sp>
      <p:pic>
        <p:nvPicPr>
          <p:cNvPr id="8" name="Picture 7" descr="A group of people with their phones&#10;&#10;AI-generated content may be incorrect.">
            <a:extLst>
              <a:ext uri="{FF2B5EF4-FFF2-40B4-BE49-F238E27FC236}">
                <a16:creationId xmlns:a16="http://schemas.microsoft.com/office/drawing/2014/main" id="{7483955E-2EBE-3F65-0D1B-BF4CE42D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6358"/>
          <a:stretch>
            <a:fillRect/>
          </a:stretch>
        </p:blipFill>
        <p:spPr>
          <a:xfrm>
            <a:off x="1080841" y="1777341"/>
            <a:ext cx="5015159" cy="4696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6794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6DDA-1A2E-504D-E588-7FA39B8D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26393"/>
            <a:ext cx="10178322" cy="16151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dirty="0"/>
              <a:t>Comprehensive </a:t>
            </a:r>
            <a:br>
              <a:rPr lang="en-IN" sz="6000" b="1" dirty="0"/>
            </a:br>
            <a:r>
              <a:rPr lang="en-IN" sz="6000" b="1" dirty="0"/>
              <a:t>Technical Decisions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5070-C615-5C8A-87C0-6389A4B33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499" y="3001710"/>
            <a:ext cx="10178322" cy="854580"/>
          </a:xfrm>
        </p:spPr>
        <p:txBody>
          <a:bodyPr/>
          <a:lstStyle/>
          <a:p>
            <a:pPr marL="0" indent="0" algn="just">
              <a:buNone/>
            </a:pPr>
            <a:r>
              <a:rPr lang="en-IN" dirty="0"/>
              <a:t>The following slides detail our robust and scalable technical strategy, which has been validated with a working MVP. The full documentation is linked below.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4687E-940C-567D-B553-DB16FF2EC6CD}"/>
              </a:ext>
            </a:extLst>
          </p:cNvPr>
          <p:cNvSpPr txBox="1">
            <a:spLocks/>
          </p:cNvSpPr>
          <p:nvPr/>
        </p:nvSpPr>
        <p:spPr>
          <a:xfrm>
            <a:off x="1251678" y="4251533"/>
            <a:ext cx="10178322" cy="50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dirty="0"/>
              <a:t>View Full Technical Decision Document (TDD)</a:t>
            </a:r>
            <a:endParaRPr lang="en-US" dirty="0"/>
          </a:p>
        </p:txBody>
      </p:sp>
      <p:sp>
        <p:nvSpPr>
          <p:cNvPr id="5" name="Terminator 4">
            <a:hlinkClick r:id="rId2"/>
            <a:extLst>
              <a:ext uri="{FF2B5EF4-FFF2-40B4-BE49-F238E27FC236}">
                <a16:creationId xmlns:a16="http://schemas.microsoft.com/office/drawing/2014/main" id="{287089BD-F346-7424-1F6E-0DE7E4D8F85B}"/>
              </a:ext>
            </a:extLst>
          </p:cNvPr>
          <p:cNvSpPr/>
          <p:nvPr/>
        </p:nvSpPr>
        <p:spPr>
          <a:xfrm>
            <a:off x="5704177" y="4755734"/>
            <a:ext cx="1273323" cy="299103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3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C2D9-EBE2-118F-29E9-48C1F446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Core Decision: </a:t>
            </a:r>
            <a:br>
              <a:rPr lang="en-IN" dirty="0"/>
            </a:br>
            <a:r>
              <a:rPr lang="en-IN" dirty="0"/>
              <a:t>Why Fine-Tune a Model? 🤔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25FAC3-1FA3-63EA-206C-CF778B1EA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615208"/>
              </p:ext>
            </p:extLst>
          </p:nvPr>
        </p:nvGraphicFramePr>
        <p:xfrm>
          <a:off x="2355273" y="1903613"/>
          <a:ext cx="8077718" cy="45720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045527">
                  <a:extLst>
                    <a:ext uri="{9D8B030D-6E8A-4147-A177-3AD203B41FA5}">
                      <a16:colId xmlns:a16="http://schemas.microsoft.com/office/drawing/2014/main" val="1815627433"/>
                    </a:ext>
                  </a:extLst>
                </a:gridCol>
                <a:gridCol w="4032191">
                  <a:extLst>
                    <a:ext uri="{9D8B030D-6E8A-4147-A177-3AD203B41FA5}">
                      <a16:colId xmlns:a16="http://schemas.microsoft.com/office/drawing/2014/main" val="3986987831"/>
                    </a:ext>
                  </a:extLst>
                </a:gridCol>
              </a:tblGrid>
              <a:tr h="38456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</a:rPr>
                        <a:t>Approach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</a:rPr>
                        <a:t>Characteristics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2149369003"/>
                  </a:ext>
                </a:extLst>
              </a:tr>
              <a:tr h="162066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</a:rPr>
                        <a:t>Generic AI (Prompting)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❌ Higher Hallucination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❌Lacks Domain Nuance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❌Inconsistent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402481105"/>
                  </a:ext>
                </a:extLst>
              </a:tr>
              <a:tr h="2115108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b="1" dirty="0" err="1">
                          <a:solidFill>
                            <a:srgbClr val="1B1C1D"/>
                          </a:solidFill>
                          <a:effectLst/>
                        </a:rPr>
                        <a:t>Triip's</a:t>
                      </a: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</a:rPr>
                        <a:t> Approach (Fine-Tuning)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algn="l" rtl="0">
                        <a:buNone/>
                      </a:pP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✅ High Accuracy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✅ Domain Expert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✅ Controlled &amp; Safe</a:t>
                      </a: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b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</a:b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</a:rPr>
                        <a:t>✅ Consistent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603924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8894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1656</TotalTime>
  <Words>691</Words>
  <Application>Microsoft Macintosh PowerPoint</Application>
  <PresentationFormat>Widescreen</PresentationFormat>
  <Paragraphs>77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Gill Sans MT</vt:lpstr>
      <vt:lpstr>Google Sans Text</vt:lpstr>
      <vt:lpstr>Impact</vt:lpstr>
      <vt:lpstr>Badge</vt:lpstr>
      <vt:lpstr>Triip</vt:lpstr>
      <vt:lpstr>Agenda</vt:lpstr>
      <vt:lpstr>Executive Summary</vt:lpstr>
      <vt:lpstr>Comprehensive  Product Requirements</vt:lpstr>
      <vt:lpstr>The Problem &amp; The Market Gap</vt:lpstr>
      <vt:lpstr>Our Solution:  TRiip The AI Travel Copilot ✨</vt:lpstr>
      <vt:lpstr>Understanding Our Users:  Gen Z Personas 👥</vt:lpstr>
      <vt:lpstr>Comprehensive  Technical Decisions</vt:lpstr>
      <vt:lpstr>The Core Decision:  Why Fine-Tune a Model? 🤔</vt:lpstr>
      <vt:lpstr>Our Live AI Model &amp; Custom Dataset 🚀</vt:lpstr>
      <vt:lpstr>System Architecture: From MVP to Scale 🏗️</vt:lpstr>
      <vt:lpstr>UX Showcase: From Idea to Interface 📱</vt:lpstr>
      <vt:lpstr>Stakeholder Briefing: The Triip Value Proposition</vt:lpstr>
      <vt:lpstr>Our Goals &amp; How We Measure Success 🎯</vt:lpstr>
      <vt:lpstr>Our Commitment to  Responsible AI 🙏</vt:lpstr>
      <vt:lpstr>An Experience Built for Gen Z 😊</vt:lpstr>
      <vt:lpstr>Implementation Plan &amp; Roadmap</vt:lpstr>
      <vt:lpstr>Conclusion &amp; Future Roadmap</vt:lpstr>
      <vt:lpstr>Q&amp;A 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3</cp:revision>
  <dcterms:created xsi:type="dcterms:W3CDTF">2025-09-25T15:41:07Z</dcterms:created>
  <dcterms:modified xsi:type="dcterms:W3CDTF">2025-09-26T19:17:19Z</dcterms:modified>
</cp:coreProperties>
</file>